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notesMasterIdLst>
    <p:notesMasterId r:id="rId17"/>
  </p:notesMasterIdLst>
  <p:sldIdLst>
    <p:sldId id="256" r:id="rId2"/>
    <p:sldId id="257" r:id="rId3"/>
    <p:sldId id="260" r:id="rId4"/>
    <p:sldId id="261" r:id="rId5"/>
    <p:sldId id="264" r:id="rId6"/>
    <p:sldId id="265" r:id="rId7"/>
    <p:sldId id="266" r:id="rId8"/>
    <p:sldId id="271" r:id="rId9"/>
    <p:sldId id="272" r:id="rId10"/>
    <p:sldId id="267" r:id="rId11"/>
    <p:sldId id="273" r:id="rId12"/>
    <p:sldId id="268" r:id="rId13"/>
    <p:sldId id="274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FF"/>
    <a:srgbClr val="FFFF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3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A4AFC0-F111-400E-A1D2-0987CDD3F97C}" type="datetimeFigureOut">
              <a:rPr lang="en-US" smtClean="0"/>
              <a:pPr/>
              <a:t>1/14/11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12590-9717-473C-B680-75CDDC276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5791200" y="621268"/>
            <a:ext cx="2218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Leading to excellence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 cstate="print">
            <a:lum bright="37000" contrast="-52000"/>
          </a:blip>
          <a:srcRect/>
          <a:stretch>
            <a:fillRect/>
          </a:stretch>
        </p:blipFill>
        <p:spPr bwMode="auto">
          <a:xfrm>
            <a:off x="4324350" y="6248400"/>
            <a:ext cx="5524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ceos.osu.edu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 cstate="print">
            <a:lum bright="37000" contrast="-52000"/>
          </a:blip>
          <a:srcRect/>
          <a:stretch>
            <a:fillRect/>
          </a:stretch>
        </p:blipFill>
        <p:spPr bwMode="auto">
          <a:xfrm>
            <a:off x="4324350" y="6248400"/>
            <a:ext cx="5524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ceos.osu.edu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 smtClean="0"/>
              <a:t>ceos.osu.edu</a:t>
            </a:r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76200" y="152401"/>
            <a:ext cx="8820188" cy="914399"/>
            <a:chOff x="76200" y="152401"/>
            <a:chExt cx="8820188" cy="914399"/>
          </a:xfrm>
        </p:grpSpPr>
        <p:pic>
          <p:nvPicPr>
            <p:cNvPr id="2051" name="Picture 3" descr="C:\Users\JILLHA~1\AppData\Local\Temp\logo.jp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200" y="304800"/>
              <a:ext cx="2916744" cy="756912"/>
            </a:xfrm>
            <a:prstGeom prst="rect">
              <a:avLst/>
            </a:prstGeom>
            <a:noFill/>
          </p:spPr>
        </p:pic>
        <p:sp>
          <p:nvSpPr>
            <p:cNvPr id="11" name="Freeform 10"/>
            <p:cNvSpPr/>
            <p:nvPr userDrawn="1"/>
          </p:nvSpPr>
          <p:spPr>
            <a:xfrm>
              <a:off x="457200" y="152401"/>
              <a:ext cx="8439188" cy="914399"/>
            </a:xfrm>
            <a:custGeom>
              <a:avLst/>
              <a:gdLst>
                <a:gd name="connsiteX0" fmla="*/ 0 w 8087557"/>
                <a:gd name="connsiteY0" fmla="*/ 208626 h 997259"/>
                <a:gd name="connsiteX1" fmla="*/ 488272 w 8087557"/>
                <a:gd name="connsiteY1" fmla="*/ 31072 h 997259"/>
                <a:gd name="connsiteX2" fmla="*/ 1180730 w 8087557"/>
                <a:gd name="connsiteY2" fmla="*/ 22195 h 997259"/>
                <a:gd name="connsiteX3" fmla="*/ 1775534 w 8087557"/>
                <a:gd name="connsiteY3" fmla="*/ 110971 h 997259"/>
                <a:gd name="connsiteX4" fmla="*/ 2414726 w 8087557"/>
                <a:gd name="connsiteY4" fmla="*/ 253014 h 997259"/>
                <a:gd name="connsiteX5" fmla="*/ 4287914 w 8087557"/>
                <a:gd name="connsiteY5" fmla="*/ 705775 h 997259"/>
                <a:gd name="connsiteX6" fmla="*/ 5584054 w 8087557"/>
                <a:gd name="connsiteY6" fmla="*/ 936595 h 997259"/>
                <a:gd name="connsiteX7" fmla="*/ 6533965 w 8087557"/>
                <a:gd name="connsiteY7" fmla="*/ 989861 h 997259"/>
                <a:gd name="connsiteX8" fmla="*/ 7288567 w 8087557"/>
                <a:gd name="connsiteY8" fmla="*/ 892206 h 997259"/>
                <a:gd name="connsiteX9" fmla="*/ 7794594 w 8087557"/>
                <a:gd name="connsiteY9" fmla="*/ 750164 h 997259"/>
                <a:gd name="connsiteX10" fmla="*/ 8087557 w 8087557"/>
                <a:gd name="connsiteY10" fmla="*/ 634754 h 997259"/>
                <a:gd name="connsiteX11" fmla="*/ 8087557 w 8087557"/>
                <a:gd name="connsiteY11" fmla="*/ 634754 h 997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087557" h="997259">
                  <a:moveTo>
                    <a:pt x="0" y="208626"/>
                  </a:moveTo>
                  <a:cubicBezTo>
                    <a:pt x="145742" y="135385"/>
                    <a:pt x="291484" y="62144"/>
                    <a:pt x="488272" y="31072"/>
                  </a:cubicBezTo>
                  <a:cubicBezTo>
                    <a:pt x="685060" y="0"/>
                    <a:pt x="966186" y="8878"/>
                    <a:pt x="1180730" y="22195"/>
                  </a:cubicBezTo>
                  <a:cubicBezTo>
                    <a:pt x="1395274" y="35512"/>
                    <a:pt x="1569868" y="72501"/>
                    <a:pt x="1775534" y="110971"/>
                  </a:cubicBezTo>
                  <a:cubicBezTo>
                    <a:pt x="1981200" y="149441"/>
                    <a:pt x="2414726" y="253014"/>
                    <a:pt x="2414726" y="253014"/>
                  </a:cubicBezTo>
                  <a:cubicBezTo>
                    <a:pt x="2833456" y="352148"/>
                    <a:pt x="3759693" y="591845"/>
                    <a:pt x="4287914" y="705775"/>
                  </a:cubicBezTo>
                  <a:cubicBezTo>
                    <a:pt x="4816135" y="819705"/>
                    <a:pt x="5209712" y="889247"/>
                    <a:pt x="5584054" y="936595"/>
                  </a:cubicBezTo>
                  <a:cubicBezTo>
                    <a:pt x="5958396" y="983943"/>
                    <a:pt x="6249880" y="997259"/>
                    <a:pt x="6533965" y="989861"/>
                  </a:cubicBezTo>
                  <a:cubicBezTo>
                    <a:pt x="6818050" y="982463"/>
                    <a:pt x="7078462" y="932155"/>
                    <a:pt x="7288567" y="892206"/>
                  </a:cubicBezTo>
                  <a:cubicBezTo>
                    <a:pt x="7498672" y="852257"/>
                    <a:pt x="7661429" y="793073"/>
                    <a:pt x="7794594" y="750164"/>
                  </a:cubicBezTo>
                  <a:cubicBezTo>
                    <a:pt x="7927759" y="707255"/>
                    <a:pt x="8087557" y="634754"/>
                    <a:pt x="8087557" y="634754"/>
                  </a:cubicBezTo>
                  <a:lnTo>
                    <a:pt x="8087557" y="634754"/>
                  </a:lnTo>
                </a:path>
              </a:pathLst>
            </a:custGeom>
            <a:ln w="41275" cap="rnd">
              <a:gradFill flip="none" rotWithShape="1">
                <a:gsLst>
                  <a:gs pos="100000">
                    <a:schemeClr val="accent2">
                      <a:lumMod val="40000"/>
                      <a:lumOff val="60000"/>
                      <a:alpha val="16000"/>
                    </a:schemeClr>
                  </a:gs>
                  <a:gs pos="69000">
                    <a:schemeClr val="accent2">
                      <a:lumMod val="60000"/>
                      <a:lumOff val="40000"/>
                      <a:alpha val="90000"/>
                    </a:schemeClr>
                  </a:gs>
                  <a:gs pos="5000">
                    <a:schemeClr val="accent2">
                      <a:lumMod val="75000"/>
                      <a:alpha val="6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miter lim="800000"/>
            </a:ln>
            <a:effectLst>
              <a:outerShdw blurRad="762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838200" y="1143000"/>
            <a:ext cx="7162800" cy="533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3" cstate="print">
            <a:lum bright="37000" contrast="-52000"/>
          </a:blip>
          <a:srcRect/>
          <a:stretch>
            <a:fillRect/>
          </a:stretch>
        </p:blipFill>
        <p:spPr bwMode="auto">
          <a:xfrm>
            <a:off x="8439150" y="228600"/>
            <a:ext cx="5524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 userDrawn="1"/>
        </p:nvSpPr>
        <p:spPr>
          <a:xfrm>
            <a:off x="6087700" y="304800"/>
            <a:ext cx="2218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Leading to excellence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t="30016" b="6201"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5715000" y="304800"/>
            <a:ext cx="2218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Leading to excellence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3810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ceos.osu.edu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685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76200" y="76200"/>
            <a:ext cx="8915400" cy="914399"/>
            <a:chOff x="76200" y="152401"/>
            <a:chExt cx="8820188" cy="914399"/>
          </a:xfrm>
        </p:grpSpPr>
        <p:pic>
          <p:nvPicPr>
            <p:cNvPr id="9" name="Picture 3" descr="C:\Users\JILLHA~1\AppData\Local\Temp\logo.jp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200" y="304800"/>
              <a:ext cx="2916744" cy="756912"/>
            </a:xfrm>
            <a:prstGeom prst="rect">
              <a:avLst/>
            </a:prstGeom>
            <a:noFill/>
          </p:spPr>
        </p:pic>
        <p:sp>
          <p:nvSpPr>
            <p:cNvPr id="10" name="Freeform 9"/>
            <p:cNvSpPr/>
            <p:nvPr userDrawn="1"/>
          </p:nvSpPr>
          <p:spPr>
            <a:xfrm>
              <a:off x="457200" y="152401"/>
              <a:ext cx="8439188" cy="914399"/>
            </a:xfrm>
            <a:custGeom>
              <a:avLst/>
              <a:gdLst>
                <a:gd name="connsiteX0" fmla="*/ 0 w 8087557"/>
                <a:gd name="connsiteY0" fmla="*/ 208626 h 997259"/>
                <a:gd name="connsiteX1" fmla="*/ 488272 w 8087557"/>
                <a:gd name="connsiteY1" fmla="*/ 31072 h 997259"/>
                <a:gd name="connsiteX2" fmla="*/ 1180730 w 8087557"/>
                <a:gd name="connsiteY2" fmla="*/ 22195 h 997259"/>
                <a:gd name="connsiteX3" fmla="*/ 1775534 w 8087557"/>
                <a:gd name="connsiteY3" fmla="*/ 110971 h 997259"/>
                <a:gd name="connsiteX4" fmla="*/ 2414726 w 8087557"/>
                <a:gd name="connsiteY4" fmla="*/ 253014 h 997259"/>
                <a:gd name="connsiteX5" fmla="*/ 4287914 w 8087557"/>
                <a:gd name="connsiteY5" fmla="*/ 705775 h 997259"/>
                <a:gd name="connsiteX6" fmla="*/ 5584054 w 8087557"/>
                <a:gd name="connsiteY6" fmla="*/ 936595 h 997259"/>
                <a:gd name="connsiteX7" fmla="*/ 6533965 w 8087557"/>
                <a:gd name="connsiteY7" fmla="*/ 989861 h 997259"/>
                <a:gd name="connsiteX8" fmla="*/ 7288567 w 8087557"/>
                <a:gd name="connsiteY8" fmla="*/ 892206 h 997259"/>
                <a:gd name="connsiteX9" fmla="*/ 7794594 w 8087557"/>
                <a:gd name="connsiteY9" fmla="*/ 750164 h 997259"/>
                <a:gd name="connsiteX10" fmla="*/ 8087557 w 8087557"/>
                <a:gd name="connsiteY10" fmla="*/ 634754 h 997259"/>
                <a:gd name="connsiteX11" fmla="*/ 8087557 w 8087557"/>
                <a:gd name="connsiteY11" fmla="*/ 634754 h 997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087557" h="997259">
                  <a:moveTo>
                    <a:pt x="0" y="208626"/>
                  </a:moveTo>
                  <a:cubicBezTo>
                    <a:pt x="145742" y="135385"/>
                    <a:pt x="291484" y="62144"/>
                    <a:pt x="488272" y="31072"/>
                  </a:cubicBezTo>
                  <a:cubicBezTo>
                    <a:pt x="685060" y="0"/>
                    <a:pt x="966186" y="8878"/>
                    <a:pt x="1180730" y="22195"/>
                  </a:cubicBezTo>
                  <a:cubicBezTo>
                    <a:pt x="1395274" y="35512"/>
                    <a:pt x="1569868" y="72501"/>
                    <a:pt x="1775534" y="110971"/>
                  </a:cubicBezTo>
                  <a:cubicBezTo>
                    <a:pt x="1981200" y="149441"/>
                    <a:pt x="2414726" y="253014"/>
                    <a:pt x="2414726" y="253014"/>
                  </a:cubicBezTo>
                  <a:cubicBezTo>
                    <a:pt x="2833456" y="352148"/>
                    <a:pt x="3759693" y="591845"/>
                    <a:pt x="4287914" y="705775"/>
                  </a:cubicBezTo>
                  <a:cubicBezTo>
                    <a:pt x="4816135" y="819705"/>
                    <a:pt x="5209712" y="889247"/>
                    <a:pt x="5584054" y="936595"/>
                  </a:cubicBezTo>
                  <a:cubicBezTo>
                    <a:pt x="5958396" y="983943"/>
                    <a:pt x="6249880" y="997259"/>
                    <a:pt x="6533965" y="989861"/>
                  </a:cubicBezTo>
                  <a:cubicBezTo>
                    <a:pt x="6818050" y="982463"/>
                    <a:pt x="7078462" y="932155"/>
                    <a:pt x="7288567" y="892206"/>
                  </a:cubicBezTo>
                  <a:cubicBezTo>
                    <a:pt x="7498672" y="852257"/>
                    <a:pt x="7661429" y="793073"/>
                    <a:pt x="7794594" y="750164"/>
                  </a:cubicBezTo>
                  <a:cubicBezTo>
                    <a:pt x="7927759" y="707255"/>
                    <a:pt x="8087557" y="634754"/>
                    <a:pt x="8087557" y="634754"/>
                  </a:cubicBezTo>
                  <a:lnTo>
                    <a:pt x="8087557" y="634754"/>
                  </a:lnTo>
                </a:path>
              </a:pathLst>
            </a:custGeom>
            <a:ln w="41275" cap="rnd">
              <a:gradFill flip="none" rotWithShape="1">
                <a:gsLst>
                  <a:gs pos="100000">
                    <a:schemeClr val="accent2">
                      <a:lumMod val="40000"/>
                      <a:lumOff val="60000"/>
                      <a:alpha val="16000"/>
                    </a:schemeClr>
                  </a:gs>
                  <a:gs pos="69000">
                    <a:schemeClr val="accent2">
                      <a:lumMod val="60000"/>
                      <a:lumOff val="40000"/>
                      <a:alpha val="90000"/>
                    </a:schemeClr>
                  </a:gs>
                  <a:gs pos="5000">
                    <a:schemeClr val="accent2">
                      <a:lumMod val="75000"/>
                      <a:alpha val="6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miter lim="800000"/>
            </a:ln>
            <a:effectLst>
              <a:outerShdw blurRad="762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3" cstate="print">
            <a:lum bright="37000" contrast="-52000"/>
          </a:blip>
          <a:srcRect/>
          <a:stretch>
            <a:fillRect/>
          </a:stretch>
        </p:blipFill>
        <p:spPr bwMode="auto">
          <a:xfrm>
            <a:off x="8458200" y="381000"/>
            <a:ext cx="5524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 userDrawn="1"/>
        </p:nvSpPr>
        <p:spPr>
          <a:xfrm>
            <a:off x="6087700" y="304800"/>
            <a:ext cx="2218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Leading to excellence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ceos.osu.edu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318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92325"/>
            <a:ext cx="4040188" cy="4222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599"/>
            <a:ext cx="4040188" cy="3611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92325"/>
            <a:ext cx="4041775" cy="4222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599"/>
            <a:ext cx="4041775" cy="3611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2" cstate="print">
            <a:lum bright="37000" contrast="-52000"/>
          </a:blip>
          <a:srcRect/>
          <a:stretch>
            <a:fillRect/>
          </a:stretch>
        </p:blipFill>
        <p:spPr bwMode="auto">
          <a:xfrm>
            <a:off x="8534400" y="228600"/>
            <a:ext cx="5524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10"/>
          <p:cNvGrpSpPr/>
          <p:nvPr userDrawn="1"/>
        </p:nvGrpSpPr>
        <p:grpSpPr>
          <a:xfrm>
            <a:off x="76200" y="152401"/>
            <a:ext cx="8915400" cy="914399"/>
            <a:chOff x="76200" y="152401"/>
            <a:chExt cx="8820188" cy="914399"/>
          </a:xfrm>
        </p:grpSpPr>
        <p:pic>
          <p:nvPicPr>
            <p:cNvPr id="12" name="Picture 3" descr="C:\Users\JILLHA~1\AppData\Local\Temp\logo.jpg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00" y="304800"/>
              <a:ext cx="2916744" cy="756912"/>
            </a:xfrm>
            <a:prstGeom prst="rect">
              <a:avLst/>
            </a:prstGeom>
            <a:noFill/>
          </p:spPr>
        </p:pic>
        <p:sp>
          <p:nvSpPr>
            <p:cNvPr id="13" name="Freeform 12"/>
            <p:cNvSpPr/>
            <p:nvPr userDrawn="1"/>
          </p:nvSpPr>
          <p:spPr>
            <a:xfrm>
              <a:off x="457200" y="152401"/>
              <a:ext cx="8439188" cy="914399"/>
            </a:xfrm>
            <a:custGeom>
              <a:avLst/>
              <a:gdLst>
                <a:gd name="connsiteX0" fmla="*/ 0 w 8087557"/>
                <a:gd name="connsiteY0" fmla="*/ 208626 h 997259"/>
                <a:gd name="connsiteX1" fmla="*/ 488272 w 8087557"/>
                <a:gd name="connsiteY1" fmla="*/ 31072 h 997259"/>
                <a:gd name="connsiteX2" fmla="*/ 1180730 w 8087557"/>
                <a:gd name="connsiteY2" fmla="*/ 22195 h 997259"/>
                <a:gd name="connsiteX3" fmla="*/ 1775534 w 8087557"/>
                <a:gd name="connsiteY3" fmla="*/ 110971 h 997259"/>
                <a:gd name="connsiteX4" fmla="*/ 2414726 w 8087557"/>
                <a:gd name="connsiteY4" fmla="*/ 253014 h 997259"/>
                <a:gd name="connsiteX5" fmla="*/ 4287914 w 8087557"/>
                <a:gd name="connsiteY5" fmla="*/ 705775 h 997259"/>
                <a:gd name="connsiteX6" fmla="*/ 5584054 w 8087557"/>
                <a:gd name="connsiteY6" fmla="*/ 936595 h 997259"/>
                <a:gd name="connsiteX7" fmla="*/ 6533965 w 8087557"/>
                <a:gd name="connsiteY7" fmla="*/ 989861 h 997259"/>
                <a:gd name="connsiteX8" fmla="*/ 7288567 w 8087557"/>
                <a:gd name="connsiteY8" fmla="*/ 892206 h 997259"/>
                <a:gd name="connsiteX9" fmla="*/ 7794594 w 8087557"/>
                <a:gd name="connsiteY9" fmla="*/ 750164 h 997259"/>
                <a:gd name="connsiteX10" fmla="*/ 8087557 w 8087557"/>
                <a:gd name="connsiteY10" fmla="*/ 634754 h 997259"/>
                <a:gd name="connsiteX11" fmla="*/ 8087557 w 8087557"/>
                <a:gd name="connsiteY11" fmla="*/ 634754 h 997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087557" h="997259">
                  <a:moveTo>
                    <a:pt x="0" y="208626"/>
                  </a:moveTo>
                  <a:cubicBezTo>
                    <a:pt x="145742" y="135385"/>
                    <a:pt x="291484" y="62144"/>
                    <a:pt x="488272" y="31072"/>
                  </a:cubicBezTo>
                  <a:cubicBezTo>
                    <a:pt x="685060" y="0"/>
                    <a:pt x="966186" y="8878"/>
                    <a:pt x="1180730" y="22195"/>
                  </a:cubicBezTo>
                  <a:cubicBezTo>
                    <a:pt x="1395274" y="35512"/>
                    <a:pt x="1569868" y="72501"/>
                    <a:pt x="1775534" y="110971"/>
                  </a:cubicBezTo>
                  <a:cubicBezTo>
                    <a:pt x="1981200" y="149441"/>
                    <a:pt x="2414726" y="253014"/>
                    <a:pt x="2414726" y="253014"/>
                  </a:cubicBezTo>
                  <a:cubicBezTo>
                    <a:pt x="2833456" y="352148"/>
                    <a:pt x="3759693" y="591845"/>
                    <a:pt x="4287914" y="705775"/>
                  </a:cubicBezTo>
                  <a:cubicBezTo>
                    <a:pt x="4816135" y="819705"/>
                    <a:pt x="5209712" y="889247"/>
                    <a:pt x="5584054" y="936595"/>
                  </a:cubicBezTo>
                  <a:cubicBezTo>
                    <a:pt x="5958396" y="983943"/>
                    <a:pt x="6249880" y="997259"/>
                    <a:pt x="6533965" y="989861"/>
                  </a:cubicBezTo>
                  <a:cubicBezTo>
                    <a:pt x="6818050" y="982463"/>
                    <a:pt x="7078462" y="932155"/>
                    <a:pt x="7288567" y="892206"/>
                  </a:cubicBezTo>
                  <a:cubicBezTo>
                    <a:pt x="7498672" y="852257"/>
                    <a:pt x="7661429" y="793073"/>
                    <a:pt x="7794594" y="750164"/>
                  </a:cubicBezTo>
                  <a:cubicBezTo>
                    <a:pt x="7927759" y="707255"/>
                    <a:pt x="8087557" y="634754"/>
                    <a:pt x="8087557" y="634754"/>
                  </a:cubicBezTo>
                  <a:lnTo>
                    <a:pt x="8087557" y="634754"/>
                  </a:lnTo>
                </a:path>
              </a:pathLst>
            </a:custGeom>
            <a:ln w="41275" cap="rnd">
              <a:gradFill flip="none" rotWithShape="1">
                <a:gsLst>
                  <a:gs pos="100000">
                    <a:schemeClr val="accent2">
                      <a:lumMod val="40000"/>
                      <a:lumOff val="60000"/>
                      <a:alpha val="16000"/>
                    </a:schemeClr>
                  </a:gs>
                  <a:gs pos="69000">
                    <a:schemeClr val="accent2">
                      <a:lumMod val="60000"/>
                      <a:lumOff val="40000"/>
                      <a:alpha val="90000"/>
                    </a:schemeClr>
                  </a:gs>
                  <a:gs pos="5000">
                    <a:schemeClr val="accent2">
                      <a:lumMod val="75000"/>
                      <a:alpha val="6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miter lim="800000"/>
            </a:ln>
            <a:effectLst>
              <a:outerShdw blurRad="762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ceos.osu.edu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76200" y="76200"/>
            <a:ext cx="8820188" cy="914399"/>
            <a:chOff x="76200" y="152401"/>
            <a:chExt cx="8820188" cy="914399"/>
          </a:xfrm>
        </p:grpSpPr>
        <p:pic>
          <p:nvPicPr>
            <p:cNvPr id="7" name="Picture 3" descr="C:\Users\JILLHA~1\AppData\Local\Temp\logo.jp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200" y="304800"/>
              <a:ext cx="2916744" cy="756912"/>
            </a:xfrm>
            <a:prstGeom prst="rect">
              <a:avLst/>
            </a:prstGeom>
            <a:noFill/>
          </p:spPr>
        </p:pic>
        <p:sp>
          <p:nvSpPr>
            <p:cNvPr id="8" name="Freeform 7"/>
            <p:cNvSpPr/>
            <p:nvPr userDrawn="1"/>
          </p:nvSpPr>
          <p:spPr>
            <a:xfrm>
              <a:off x="457200" y="152401"/>
              <a:ext cx="8439188" cy="914399"/>
            </a:xfrm>
            <a:custGeom>
              <a:avLst/>
              <a:gdLst>
                <a:gd name="connsiteX0" fmla="*/ 0 w 8087557"/>
                <a:gd name="connsiteY0" fmla="*/ 208626 h 997259"/>
                <a:gd name="connsiteX1" fmla="*/ 488272 w 8087557"/>
                <a:gd name="connsiteY1" fmla="*/ 31072 h 997259"/>
                <a:gd name="connsiteX2" fmla="*/ 1180730 w 8087557"/>
                <a:gd name="connsiteY2" fmla="*/ 22195 h 997259"/>
                <a:gd name="connsiteX3" fmla="*/ 1775534 w 8087557"/>
                <a:gd name="connsiteY3" fmla="*/ 110971 h 997259"/>
                <a:gd name="connsiteX4" fmla="*/ 2414726 w 8087557"/>
                <a:gd name="connsiteY4" fmla="*/ 253014 h 997259"/>
                <a:gd name="connsiteX5" fmla="*/ 4287914 w 8087557"/>
                <a:gd name="connsiteY5" fmla="*/ 705775 h 997259"/>
                <a:gd name="connsiteX6" fmla="*/ 5584054 w 8087557"/>
                <a:gd name="connsiteY6" fmla="*/ 936595 h 997259"/>
                <a:gd name="connsiteX7" fmla="*/ 6533965 w 8087557"/>
                <a:gd name="connsiteY7" fmla="*/ 989861 h 997259"/>
                <a:gd name="connsiteX8" fmla="*/ 7288567 w 8087557"/>
                <a:gd name="connsiteY8" fmla="*/ 892206 h 997259"/>
                <a:gd name="connsiteX9" fmla="*/ 7794594 w 8087557"/>
                <a:gd name="connsiteY9" fmla="*/ 750164 h 997259"/>
                <a:gd name="connsiteX10" fmla="*/ 8087557 w 8087557"/>
                <a:gd name="connsiteY10" fmla="*/ 634754 h 997259"/>
                <a:gd name="connsiteX11" fmla="*/ 8087557 w 8087557"/>
                <a:gd name="connsiteY11" fmla="*/ 634754 h 997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087557" h="997259">
                  <a:moveTo>
                    <a:pt x="0" y="208626"/>
                  </a:moveTo>
                  <a:cubicBezTo>
                    <a:pt x="145742" y="135385"/>
                    <a:pt x="291484" y="62144"/>
                    <a:pt x="488272" y="31072"/>
                  </a:cubicBezTo>
                  <a:cubicBezTo>
                    <a:pt x="685060" y="0"/>
                    <a:pt x="966186" y="8878"/>
                    <a:pt x="1180730" y="22195"/>
                  </a:cubicBezTo>
                  <a:cubicBezTo>
                    <a:pt x="1395274" y="35512"/>
                    <a:pt x="1569868" y="72501"/>
                    <a:pt x="1775534" y="110971"/>
                  </a:cubicBezTo>
                  <a:cubicBezTo>
                    <a:pt x="1981200" y="149441"/>
                    <a:pt x="2414726" y="253014"/>
                    <a:pt x="2414726" y="253014"/>
                  </a:cubicBezTo>
                  <a:cubicBezTo>
                    <a:pt x="2833456" y="352148"/>
                    <a:pt x="3759693" y="591845"/>
                    <a:pt x="4287914" y="705775"/>
                  </a:cubicBezTo>
                  <a:cubicBezTo>
                    <a:pt x="4816135" y="819705"/>
                    <a:pt x="5209712" y="889247"/>
                    <a:pt x="5584054" y="936595"/>
                  </a:cubicBezTo>
                  <a:cubicBezTo>
                    <a:pt x="5958396" y="983943"/>
                    <a:pt x="6249880" y="997259"/>
                    <a:pt x="6533965" y="989861"/>
                  </a:cubicBezTo>
                  <a:cubicBezTo>
                    <a:pt x="6818050" y="982463"/>
                    <a:pt x="7078462" y="932155"/>
                    <a:pt x="7288567" y="892206"/>
                  </a:cubicBezTo>
                  <a:cubicBezTo>
                    <a:pt x="7498672" y="852257"/>
                    <a:pt x="7661429" y="793073"/>
                    <a:pt x="7794594" y="750164"/>
                  </a:cubicBezTo>
                  <a:cubicBezTo>
                    <a:pt x="7927759" y="707255"/>
                    <a:pt x="8087557" y="634754"/>
                    <a:pt x="8087557" y="634754"/>
                  </a:cubicBezTo>
                  <a:lnTo>
                    <a:pt x="8087557" y="634754"/>
                  </a:lnTo>
                </a:path>
              </a:pathLst>
            </a:custGeom>
            <a:ln w="41275" cap="rnd">
              <a:gradFill flip="none" rotWithShape="1">
                <a:gsLst>
                  <a:gs pos="100000">
                    <a:schemeClr val="accent2">
                      <a:lumMod val="40000"/>
                      <a:lumOff val="60000"/>
                      <a:alpha val="16000"/>
                    </a:schemeClr>
                  </a:gs>
                  <a:gs pos="69000">
                    <a:schemeClr val="accent2">
                      <a:lumMod val="60000"/>
                      <a:lumOff val="40000"/>
                      <a:alpha val="90000"/>
                    </a:schemeClr>
                  </a:gs>
                  <a:gs pos="5000">
                    <a:schemeClr val="accent2">
                      <a:lumMod val="75000"/>
                      <a:alpha val="6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miter lim="800000"/>
            </a:ln>
            <a:effectLst>
              <a:outerShdw blurRad="762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3" cstate="print">
            <a:lum bright="37000" contrast="-52000"/>
          </a:blip>
          <a:srcRect/>
          <a:stretch>
            <a:fillRect/>
          </a:stretch>
        </p:blipFill>
        <p:spPr bwMode="auto">
          <a:xfrm>
            <a:off x="8458200" y="228600"/>
            <a:ext cx="5524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ceos.osu.edu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 cstate="print">
            <a:lum bright="37000" contrast="-52000"/>
          </a:blip>
          <a:srcRect/>
          <a:stretch>
            <a:fillRect/>
          </a:stretch>
        </p:blipFill>
        <p:spPr bwMode="auto">
          <a:xfrm>
            <a:off x="4324350" y="6248400"/>
            <a:ext cx="5524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ceos.osu.edu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2" cstate="print">
            <a:lum bright="37000" contrast="-52000"/>
          </a:blip>
          <a:srcRect/>
          <a:stretch>
            <a:fillRect/>
          </a:stretch>
        </p:blipFill>
        <p:spPr bwMode="auto">
          <a:xfrm>
            <a:off x="4324350" y="6248400"/>
            <a:ext cx="5524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ceos.osu.edu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2" cstate="print">
            <a:lum bright="37000" contrast="-52000"/>
          </a:blip>
          <a:srcRect/>
          <a:stretch>
            <a:fillRect/>
          </a:stretch>
        </p:blipFill>
        <p:spPr bwMode="auto">
          <a:xfrm>
            <a:off x="4324350" y="6248400"/>
            <a:ext cx="5524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ceos.osu.edu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ceos.osu.edu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Comprehensive Equity </a:t>
            </a:r>
            <a:br>
              <a:rPr lang="en-US" dirty="0" smtClean="0"/>
            </a:br>
            <a:r>
              <a:rPr lang="en-US" dirty="0" smtClean="0"/>
              <a:t>at Ohio State:</a:t>
            </a:r>
            <a:br>
              <a:rPr lang="en-US" dirty="0" smtClean="0"/>
            </a:br>
            <a:r>
              <a:rPr lang="en-US" sz="4000" i="1" dirty="0" smtClean="0"/>
              <a:t>What have we learned?</a:t>
            </a:r>
            <a:endParaRPr lang="en-US" sz="4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Joan M. Herbers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Principal Investigator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ceos.osu.edu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F7E292-54D6-4702-8D1B-8DAB4DA7D0A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990600" y="1371600"/>
            <a:ext cx="7162800" cy="5334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Peer Mentoring helps women faculty find paths to success</a:t>
            </a:r>
            <a:endParaRPr lang="en-US" sz="3600" dirty="0"/>
          </a:p>
        </p:txBody>
      </p:sp>
      <p:sp>
        <p:nvSpPr>
          <p:cNvPr id="6" name="Text Placeholder 1"/>
          <p:cNvSpPr>
            <a:spLocks noGrp="1"/>
          </p:cNvSpPr>
          <p:nvPr>
            <p:ph idx="1"/>
          </p:nvPr>
        </p:nvSpPr>
        <p:spPr bwMode="auto">
          <a:xfrm>
            <a:off x="457200" y="2484437"/>
            <a:ext cx="8229600" cy="437356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sz="2600" dirty="0" smtClean="0"/>
              <a:t>Monthly meetings for tenured women faculty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600" dirty="0" smtClean="0"/>
              <a:t>Facilitated by an external consultant to </a:t>
            </a:r>
            <a:r>
              <a:rPr lang="en-US" sz="2600" smtClean="0"/>
              <a:t>maintain focus </a:t>
            </a:r>
            <a:r>
              <a:rPr lang="en-US" sz="2600" dirty="0" smtClean="0"/>
              <a:t>on strategies for success and to protect confidentiality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600" dirty="0" smtClean="0"/>
              <a:t>Participants are eager to share their discoveries with academic leaders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600" dirty="0" smtClean="0"/>
              <a:t>Starting this year, the emphasis will shift to explicit leadership training</a:t>
            </a:r>
          </a:p>
          <a:p>
            <a:pPr marL="457200" indent="-457200">
              <a:buNone/>
              <a:defRPr/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Two questionnaires</a:t>
            </a:r>
          </a:p>
          <a:p>
            <a:r>
              <a:rPr lang="en-US" dirty="0"/>
              <a:t>One set of annual reflective essays</a:t>
            </a:r>
          </a:p>
          <a:p>
            <a:r>
              <a:rPr lang="en-US" dirty="0"/>
              <a:t>World Café</a:t>
            </a:r>
          </a:p>
          <a:p>
            <a:pPr algn="ctr">
              <a:buFont typeface="Arial" charset="0"/>
              <a:buNone/>
            </a:pPr>
            <a:r>
              <a:rPr lang="en-US" dirty="0"/>
              <a:t>Results</a:t>
            </a:r>
          </a:p>
          <a:p>
            <a:r>
              <a:rPr lang="en-US" dirty="0"/>
              <a:t>Participation reported as useful</a:t>
            </a:r>
          </a:p>
          <a:p>
            <a:r>
              <a:rPr lang="en-US" dirty="0"/>
              <a:t>Participants expressed a desire</a:t>
            </a:r>
            <a:r>
              <a:rPr lang="en-US" dirty="0" smtClean="0"/>
              <a:t> to </a:t>
            </a:r>
            <a:r>
              <a:rPr lang="en-US" i="1" dirty="0" smtClean="0"/>
              <a:t>act </a:t>
            </a:r>
            <a:r>
              <a:rPr lang="en-US" dirty="0" smtClean="0"/>
              <a:t>upon what they learned: communication with </a:t>
            </a:r>
            <a:r>
              <a:rPr lang="en-US" dirty="0"/>
              <a:t>administrative</a:t>
            </a:r>
            <a:r>
              <a:rPr lang="en-US" dirty="0" smtClean="0"/>
              <a:t> leaders and development of action plans</a:t>
            </a:r>
            <a:endParaRPr lang="en-US" dirty="0"/>
          </a:p>
        </p:txBody>
      </p:sp>
      <p:sp>
        <p:nvSpPr>
          <p:cNvPr id="14339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/>
              <a:t>Sources of Data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91912EA4-1BC6-3A49-9D1C-BF69EF3E330E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1570037"/>
            <a:ext cx="8001000" cy="5334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Successful women entrepreneurs are motivated by social impact</a:t>
            </a:r>
            <a:endParaRPr lang="en-US" sz="3600" dirty="0"/>
          </a:p>
        </p:txBody>
      </p:sp>
      <p:sp>
        <p:nvSpPr>
          <p:cNvPr id="6" name="Text Placeholder 1"/>
          <p:cNvSpPr>
            <a:spLocks noGrp="1"/>
          </p:cNvSpPr>
          <p:nvPr>
            <p:ph idx="1"/>
          </p:nvPr>
        </p:nvSpPr>
        <p:spPr bwMode="auto">
          <a:xfrm>
            <a:off x="457200" y="2484437"/>
            <a:ext cx="8229600" cy="437356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sz="2600" i="1" dirty="0" smtClean="0"/>
              <a:t>Emphasis on extending the REACH of research discovery </a:t>
            </a:r>
            <a:endParaRPr lang="en-US" sz="2600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600" i="1" dirty="0" smtClean="0"/>
              <a:t>Four workshops </a:t>
            </a:r>
            <a:endParaRPr lang="en-US" sz="2600" dirty="0" smtClean="0"/>
          </a:p>
          <a:p>
            <a:pPr marL="857250" lvl="1" indent="-457200">
              <a:defRPr/>
            </a:pPr>
            <a:r>
              <a:rPr lang="en-US" sz="2200" dirty="0" smtClean="0"/>
              <a:t>Successful women entrepreneurs at Ohio State</a:t>
            </a:r>
          </a:p>
          <a:p>
            <a:pPr marL="857250" lvl="1" indent="-457200">
              <a:defRPr/>
            </a:pPr>
            <a:r>
              <a:rPr lang="en-US" sz="2200" dirty="0" smtClean="0"/>
              <a:t>Skills and behaviors needed for successful commercialization</a:t>
            </a:r>
          </a:p>
          <a:p>
            <a:pPr marL="857250" lvl="1" indent="-457200">
              <a:defRPr/>
            </a:pPr>
            <a:r>
              <a:rPr lang="en-US" sz="2200" dirty="0" smtClean="0"/>
              <a:t>Introduction to staff at Office of Technology Licensing and Commercialization, including personalized review of research potential for the marketplace</a:t>
            </a:r>
          </a:p>
          <a:p>
            <a:pPr marL="857250" lvl="1" indent="-457200">
              <a:defRPr/>
            </a:pPr>
            <a:r>
              <a:rPr lang="en-US" sz="2200" dirty="0" smtClean="0"/>
              <a:t>The world of business (OSU incubator, angel investing, and venture capital) </a:t>
            </a:r>
          </a:p>
          <a:p>
            <a:pPr marL="457200" indent="-457200">
              <a:buNone/>
              <a:defRPr/>
            </a:pPr>
            <a:endParaRPr lang="en-US" sz="2600" dirty="0" smtClean="0"/>
          </a:p>
          <a:p>
            <a:pPr marL="457200" indent="-457200">
              <a:buNone/>
              <a:defRPr/>
            </a:pPr>
            <a:r>
              <a:rPr lang="en-US" sz="26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457200" y="1722438"/>
            <a:ext cx="8229600" cy="4373562"/>
          </a:xfrm>
        </p:spPr>
        <p:txBody>
          <a:bodyPr/>
          <a:lstStyle/>
          <a:p>
            <a:r>
              <a:rPr lang="en-US" sz="2800" dirty="0"/>
              <a:t>Self Assessment</a:t>
            </a:r>
          </a:p>
          <a:p>
            <a:r>
              <a:rPr lang="en-US" sz="2800" dirty="0"/>
              <a:t>Workshop Feedback</a:t>
            </a:r>
          </a:p>
          <a:p>
            <a:pPr algn="ctr">
              <a:buFont typeface="Arial" charset="0"/>
              <a:buNone/>
            </a:pPr>
            <a:r>
              <a:rPr lang="en-US" sz="2800" dirty="0"/>
              <a:t>Results</a:t>
            </a:r>
          </a:p>
          <a:p>
            <a:r>
              <a:rPr lang="en-US" sz="2800" dirty="0"/>
              <a:t>Participants need familiarity with the business world and opportunities for collaboration</a:t>
            </a:r>
          </a:p>
          <a:p>
            <a:r>
              <a:rPr lang="en-US" sz="2800" dirty="0"/>
              <a:t>Participants would like :</a:t>
            </a:r>
          </a:p>
          <a:p>
            <a:pPr lvl="1"/>
            <a:r>
              <a:rPr lang="en-US" sz="2400" dirty="0"/>
              <a:t>more workshops</a:t>
            </a:r>
          </a:p>
          <a:p>
            <a:pPr lvl="1"/>
            <a:r>
              <a:rPr lang="en-US" sz="2400" dirty="0"/>
              <a:t>more knowledge of and access to University resources</a:t>
            </a:r>
            <a:endParaRPr lang="en-US" sz="2400" dirty="0" smtClean="0"/>
          </a:p>
          <a:p>
            <a:pPr lvl="1"/>
            <a:r>
              <a:rPr lang="en-US" sz="2400" dirty="0" smtClean="0"/>
              <a:t>incentives for and support of commercialization activity</a:t>
            </a:r>
            <a:endParaRPr lang="en-US" sz="2400" dirty="0"/>
          </a:p>
        </p:txBody>
      </p:sp>
      <p:sp>
        <p:nvSpPr>
          <p:cNvPr id="1536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Sources of Data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1021BC64-6CF9-094B-AF5C-3190E83DEA83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001000" cy="5334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Primary challenges identified by OSU faculty </a:t>
            </a:r>
            <a:endParaRPr lang="en-US" sz="3600" dirty="0"/>
          </a:p>
        </p:txBody>
      </p:sp>
      <p:sp>
        <p:nvSpPr>
          <p:cNvPr id="6" name="Text Placeholder 1"/>
          <p:cNvSpPr>
            <a:spLocks noGrp="1"/>
          </p:cNvSpPr>
          <p:nvPr>
            <p:ph idx="1"/>
          </p:nvPr>
        </p:nvSpPr>
        <p:spPr bwMode="auto">
          <a:xfrm>
            <a:off x="1143000" y="2484437"/>
            <a:ext cx="8229600" cy="437356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sz="2600" dirty="0" smtClean="0"/>
              <a:t>Mentoring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600" dirty="0" smtClean="0"/>
              <a:t>Transparency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600" dirty="0" smtClean="0"/>
              <a:t>Research infrastructure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600" dirty="0" smtClean="0"/>
              <a:t>Recognition and Appreciation/ awards structure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600" dirty="0" smtClean="0"/>
              <a:t>Department Culture</a:t>
            </a:r>
          </a:p>
          <a:p>
            <a:pPr marL="457200" indent="-457200">
              <a:buNone/>
              <a:defRPr/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73563"/>
          </a:xfrm>
        </p:spPr>
        <p:txBody>
          <a:bodyPr/>
          <a:lstStyle/>
          <a:p>
            <a:r>
              <a:rPr lang="en-US" dirty="0" smtClean="0"/>
              <a:t>Small group discussions on the top two issues, mentoring and transparency</a:t>
            </a:r>
          </a:p>
          <a:p>
            <a:r>
              <a:rPr lang="en-US" dirty="0" smtClean="0"/>
              <a:t>Focus on how the issue manifests itself in your unit –positive and negative — and suggest practices that can improve the local culture</a:t>
            </a:r>
          </a:p>
          <a:p>
            <a:r>
              <a:rPr lang="en-US" dirty="0" smtClean="0"/>
              <a:t>Report out and decide upon individualized action for </a:t>
            </a:r>
            <a:r>
              <a:rPr lang="en-US" smtClean="0"/>
              <a:t>your unit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F7E292-54D6-4702-8D1B-8DAB4DA7D0A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your experience at OSU?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/>
              <a:t>Context</a:t>
            </a:r>
            <a:r>
              <a:rPr lang="en-US" sz="2800" dirty="0" smtClean="0"/>
              <a:t>: The ADVANCE program at the National Science Foundation (NSF)</a:t>
            </a:r>
          </a:p>
          <a:p>
            <a:r>
              <a:rPr lang="en-US" sz="2800" dirty="0" smtClean="0"/>
              <a:t>Our project: CEOS</a:t>
            </a:r>
          </a:p>
          <a:p>
            <a:endParaRPr lang="en-US" sz="28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F7E292-54D6-4702-8D1B-8DAB4DA7D0A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735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Goal: to develop </a:t>
            </a:r>
            <a:r>
              <a:rPr lang="en-US" i="1" dirty="0" smtClean="0"/>
              <a:t>systemic</a:t>
            </a:r>
            <a:r>
              <a:rPr lang="en-US" dirty="0" smtClean="0"/>
              <a:t> approaches to increase the representation and advancement of women in academic STEM careers, thereby contributing to the </a:t>
            </a:r>
            <a:r>
              <a:rPr lang="en-US" b="1" i="1" dirty="0" smtClean="0">
                <a:solidFill>
                  <a:srgbClr val="C00000"/>
                </a:solidFill>
              </a:rPr>
              <a:t>development of a more diverse science and engineering workforce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Institutional Transformation (IT) </a:t>
            </a:r>
            <a:endParaRPr lang="en-US" dirty="0" smtClean="0"/>
          </a:p>
          <a:p>
            <a:pPr lvl="1"/>
            <a:r>
              <a:rPr lang="en-US" dirty="0" smtClean="0"/>
              <a:t>include innovative systemic organizational approaches to comprehensively </a:t>
            </a:r>
            <a:r>
              <a:rPr lang="en-US" b="1" i="1" dirty="0" smtClean="0">
                <a:solidFill>
                  <a:srgbClr val="C00000"/>
                </a:solidFill>
              </a:rPr>
              <a:t>transform institutions </a:t>
            </a:r>
            <a:r>
              <a:rPr lang="en-US" dirty="0" smtClean="0"/>
              <a:t>in ways that will increase the participation and advancement of women in STEM academic careers. </a:t>
            </a:r>
          </a:p>
          <a:p>
            <a:pPr lvl="1"/>
            <a:r>
              <a:rPr lang="en-US" dirty="0" smtClean="0"/>
              <a:t>must include a </a:t>
            </a:r>
            <a:r>
              <a:rPr lang="en-US" b="1" i="1" dirty="0" smtClean="0">
                <a:solidFill>
                  <a:srgbClr val="C00000"/>
                </a:solidFill>
              </a:rPr>
              <a:t>research component </a:t>
            </a:r>
            <a:r>
              <a:rPr lang="en-US" dirty="0" smtClean="0"/>
              <a:t>designed to study the effectiveness of the proposed innovations in order to contribute to the knowledge base informing academic institutional transformation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F7E292-54D6-4702-8D1B-8DAB4DA7D0A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2"/>
          <p:cNvSpPr txBox="1">
            <a:spLocks/>
          </p:cNvSpPr>
          <p:nvPr/>
        </p:nvSpPr>
        <p:spPr>
          <a:xfrm>
            <a:off x="685800" y="1219200"/>
            <a:ext cx="7772400" cy="850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ADVANCE is embedded within the NSF Plan for Broadening Participation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90513" indent="-290513">
              <a:defRPr/>
            </a:pPr>
            <a:r>
              <a:rPr lang="en-US" sz="3000" dirty="0" smtClean="0"/>
              <a:t>OSU Funding: $3.6M, 5-year grant starting Sept. ’08</a:t>
            </a:r>
          </a:p>
          <a:p>
            <a:pPr marL="290513" indent="-290513">
              <a:defRPr/>
            </a:pPr>
            <a:r>
              <a:rPr lang="en-US" sz="2800" dirty="0" smtClean="0"/>
              <a:t>Focus on three units: Veterinary Medicine, Engineering, and Division of Natural and Mathematical Sciences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F7E292-54D6-4702-8D1B-8DAB4DA7D0A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F7E292-54D6-4702-8D1B-8DAB4DA7D0A7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457200" y="2286000"/>
            <a:ext cx="7772400" cy="4419600"/>
            <a:chOff x="838200" y="1524000"/>
            <a:chExt cx="7086600" cy="3733800"/>
          </a:xfrm>
        </p:grpSpPr>
        <p:sp>
          <p:nvSpPr>
            <p:cNvPr id="6" name="Oval 5"/>
            <p:cNvSpPr/>
            <p:nvPr/>
          </p:nvSpPr>
          <p:spPr>
            <a:xfrm>
              <a:off x="2133600" y="2286000"/>
              <a:ext cx="4724400" cy="2514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alpha val="62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i="1" dirty="0">
                  <a:solidFill>
                    <a:schemeClr val="tx1"/>
                  </a:solidFill>
                </a:rPr>
                <a:t>Transformational</a:t>
              </a:r>
            </a:p>
            <a:p>
              <a:pPr algn="ctr">
                <a:defRPr/>
              </a:pPr>
              <a:r>
                <a:rPr lang="en-US" sz="3200" b="1" i="1" dirty="0">
                  <a:solidFill>
                    <a:schemeClr val="tx1"/>
                  </a:solidFill>
                </a:rPr>
                <a:t>Leadership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3429000" y="1524000"/>
              <a:ext cx="2057400" cy="1219200"/>
            </a:xfrm>
            <a:prstGeom prst="ellipse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lumMod val="75000"/>
                    <a:shade val="67500"/>
                    <a:satMod val="115000"/>
                  </a:schemeClr>
                </a:gs>
                <a:gs pos="100000">
                  <a:schemeClr val="bg2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chemeClr val="bg1">
                        <a:alpha val="43000"/>
                      </a:schemeClr>
                    </a:outerShdw>
                  </a:effectLst>
                </a:rPr>
                <a:t>Vision of Support and Inclusiveness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838200" y="2514600"/>
              <a:ext cx="2057400" cy="1219200"/>
            </a:xfrm>
            <a:prstGeom prst="ellipse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lumMod val="75000"/>
                    <a:shade val="67500"/>
                    <a:satMod val="115000"/>
                  </a:schemeClr>
                </a:gs>
                <a:gs pos="100000">
                  <a:schemeClr val="bg2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chemeClr val="bg1">
                        <a:alpha val="43000"/>
                      </a:schemeClr>
                    </a:outerShdw>
                  </a:effectLst>
                </a:rPr>
                <a:t>Individual Needs Understood and Met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1752600" y="4038600"/>
              <a:ext cx="2057400" cy="1219200"/>
            </a:xfrm>
            <a:prstGeom prst="ellipse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lumMod val="75000"/>
                    <a:shade val="67500"/>
                    <a:satMod val="115000"/>
                  </a:schemeClr>
                </a:gs>
                <a:gs pos="100000">
                  <a:schemeClr val="bg2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chemeClr val="bg1"/>
                    </a:outerShdw>
                  </a:effectLst>
                </a:rPr>
                <a:t>Flexible Career Policies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5867400" y="2286000"/>
              <a:ext cx="2057400" cy="1219200"/>
            </a:xfrm>
            <a:prstGeom prst="ellipse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lumMod val="75000"/>
                    <a:shade val="67500"/>
                    <a:satMod val="115000"/>
                  </a:schemeClr>
                </a:gs>
                <a:gs pos="100000">
                  <a:schemeClr val="bg2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chemeClr val="bg1">
                        <a:alpha val="43000"/>
                      </a:schemeClr>
                    </a:outerShdw>
                  </a:effectLst>
                </a:rPr>
                <a:t>Cultural Assumptions Questioned and Shifted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5257800" y="3962400"/>
              <a:ext cx="2057400" cy="1219200"/>
            </a:xfrm>
            <a:prstGeom prst="ellipse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lumMod val="75000"/>
                    <a:shade val="67500"/>
                    <a:satMod val="115000"/>
                  </a:schemeClr>
                </a:gs>
                <a:gs pos="100000">
                  <a:schemeClr val="bg2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chemeClr val="bg1"/>
                    </a:outerShdw>
                  </a:effectLst>
                </a:rPr>
                <a:t>Changed Practices Accommodate Diversity</a:t>
              </a:r>
            </a:p>
          </p:txBody>
        </p: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153400" cy="533400"/>
          </a:xfrm>
        </p:spPr>
        <p:txBody>
          <a:bodyPr>
            <a:noAutofit/>
          </a:bodyPr>
          <a:lstStyle/>
          <a:p>
            <a:r>
              <a:rPr lang="en-US" sz="3400" dirty="0" smtClean="0"/>
              <a:t>A model of Transformational Leadership structures our work</a:t>
            </a: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838200" y="1371600"/>
            <a:ext cx="7162800" cy="5334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Four Elements of Project CEOS</a:t>
            </a:r>
            <a:endParaRPr lang="en-US" sz="3600" dirty="0"/>
          </a:p>
        </p:txBody>
      </p:sp>
      <p:sp>
        <p:nvSpPr>
          <p:cNvPr id="6" name="Text Placeholder 1"/>
          <p:cNvSpPr>
            <a:spLocks noGrp="1"/>
          </p:cNvSpPr>
          <p:nvPr>
            <p:ph idx="1"/>
          </p:nvPr>
        </p:nvSpPr>
        <p:spPr bwMode="auto">
          <a:xfrm>
            <a:off x="457200" y="2209800"/>
            <a:ext cx="8229600" cy="437356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sz="2600" dirty="0" smtClean="0"/>
              <a:t>Leadership workshops for deans and department chairs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600" dirty="0" smtClean="0"/>
              <a:t>Peer mentoring for women leaders in the STEM Colleges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600" dirty="0" smtClean="0"/>
              <a:t>Project REACH – commercializing research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600" dirty="0" smtClean="0"/>
              <a:t>Action learning teams to work on specific cultural issues uncovered in our work</a:t>
            </a:r>
          </a:p>
          <a:p>
            <a:pPr marL="457200" indent="-457200">
              <a:buNone/>
              <a:defRPr/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04800" y="13716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Effective leadership from Deans and Chairs is critical to the success of women faculty in STEM</a:t>
            </a:r>
            <a:endParaRPr lang="en-US" sz="3600" dirty="0"/>
          </a:p>
        </p:txBody>
      </p:sp>
      <p:sp>
        <p:nvSpPr>
          <p:cNvPr id="6" name="Text Placeholder 1"/>
          <p:cNvSpPr>
            <a:spLocks noGrp="1"/>
          </p:cNvSpPr>
          <p:nvPr>
            <p:ph idx="1"/>
          </p:nvPr>
        </p:nvSpPr>
        <p:spPr bwMode="auto">
          <a:xfrm>
            <a:off x="457200" y="2286000"/>
            <a:ext cx="8229600" cy="437356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sz="2600" dirty="0" smtClean="0"/>
              <a:t>Winter 2009: are there connections between academic excellence, leadership, and diversity?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600" dirty="0" smtClean="0"/>
              <a:t>Spring 2009: The science of gender equity studies; results from OSU culture survey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600" dirty="0" smtClean="0"/>
              <a:t>Autumn 2009: Leading Change in the Academy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600" dirty="0" smtClean="0"/>
              <a:t>Autumn 2009: </a:t>
            </a:r>
            <a:r>
              <a:rPr lang="en-US" sz="2600" i="1" dirty="0" smtClean="0"/>
              <a:t>“Do babies matter in academia?”</a:t>
            </a:r>
            <a:endParaRPr lang="en-US" sz="2600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600" dirty="0" smtClean="0"/>
              <a:t>Winter 2010: Search Committee strategies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600" dirty="0" smtClean="0"/>
              <a:t>Spring 2010: Diversity and excellence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600" dirty="0" smtClean="0"/>
              <a:t>Summer 2010: World Café on local issues affecting gender equity</a:t>
            </a:r>
          </a:p>
          <a:p>
            <a:pPr marL="457200" indent="-457200">
              <a:buNone/>
              <a:defRPr/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2800"/>
              <a:t>Sources of Data</a:t>
            </a:r>
          </a:p>
          <a:p>
            <a:pPr algn="ctr" eaLnBrk="1" hangingPunct="1">
              <a:buFont typeface="Arial" charset="0"/>
              <a:buNone/>
            </a:pPr>
            <a:endParaRPr lang="en-US" sz="2800"/>
          </a:p>
          <a:p>
            <a:pPr eaLnBrk="1" hangingPunct="1"/>
            <a:r>
              <a:rPr lang="en-US" sz="2800"/>
              <a:t>Two World Cafes</a:t>
            </a:r>
          </a:p>
          <a:p>
            <a:pPr eaLnBrk="1" hangingPunct="1"/>
            <a:r>
              <a:rPr lang="en-US" sz="2800"/>
              <a:t>Leadership Inventory</a:t>
            </a:r>
          </a:p>
          <a:p>
            <a:pPr eaLnBrk="1" hangingPunct="1"/>
            <a:r>
              <a:rPr lang="en-US" sz="2800"/>
              <a:t>Five sets of Workshop Feedback</a:t>
            </a:r>
          </a:p>
          <a:p>
            <a:pPr eaLnBrk="1" hangingPunct="1"/>
            <a:r>
              <a:rPr lang="en-US" sz="2800"/>
              <a:t>Interviews with Deans and Chairs</a:t>
            </a:r>
          </a:p>
          <a:p>
            <a:pPr eaLnBrk="1" hangingPunct="1">
              <a:buFont typeface="Arial" charset="0"/>
              <a:buNone/>
            </a:pPr>
            <a:endParaRPr lang="en-US" sz="2800"/>
          </a:p>
          <a:p>
            <a:pPr eaLnBrk="1" hangingPunct="1">
              <a:buFont typeface="Arial" charset="0"/>
              <a:buNone/>
            </a:pPr>
            <a:endParaRPr lang="en-US" sz="2800"/>
          </a:p>
          <a:p>
            <a:pPr eaLnBrk="1" hangingPunct="1">
              <a:buFont typeface="Arial" charset="0"/>
              <a:buNone/>
            </a:pPr>
            <a:endParaRPr lang="en-US" sz="2800"/>
          </a:p>
        </p:txBody>
      </p:sp>
      <p:sp>
        <p:nvSpPr>
          <p:cNvPr id="12291" name="Slide Number Placeholder 7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5E35EBDC-99F6-B749-A175-3A9A9BB16AFC}" type="slidenum">
              <a:rPr lang="en-US"/>
              <a:pPr/>
              <a:t>8</a:t>
            </a:fld>
            <a:endParaRPr lang="en-US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381000"/>
            <a:ext cx="5492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95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Workshops:</a:t>
            </a:r>
          </a:p>
          <a:p>
            <a:pPr lvl="1"/>
            <a:r>
              <a:rPr lang="en-US" dirty="0"/>
              <a:t>Participants gained “more insight, more facts” and “an altered perspective</a:t>
            </a:r>
            <a:r>
              <a:rPr lang="en-US" dirty="0" smtClean="0"/>
              <a:t>”</a:t>
            </a:r>
          </a:p>
          <a:p>
            <a:r>
              <a:rPr lang="en-US" dirty="0"/>
              <a:t>Interviews:</a:t>
            </a:r>
            <a:endParaRPr lang="en-US" dirty="0" smtClean="0"/>
          </a:p>
          <a:p>
            <a:pPr lvl="1"/>
            <a:r>
              <a:rPr lang="en-US" dirty="0" err="1" smtClean="0"/>
              <a:t>Considerablevariety</a:t>
            </a:r>
            <a:r>
              <a:rPr lang="en-US" dirty="0" smtClean="0"/>
              <a:t> </a:t>
            </a:r>
            <a:r>
              <a:rPr lang="en-US" dirty="0"/>
              <a:t>in departmental culture and </a:t>
            </a:r>
            <a:r>
              <a:rPr lang="en-US" dirty="0" smtClean="0"/>
              <a:t>practice</a:t>
            </a:r>
          </a:p>
          <a:p>
            <a:pPr lvl="1"/>
            <a:r>
              <a:rPr lang="en-US" dirty="0"/>
              <a:t>Repeated emphasis that CEOS has helped make diversity a “front burner” </a:t>
            </a:r>
            <a:r>
              <a:rPr lang="en-US" dirty="0" smtClean="0"/>
              <a:t>issue</a:t>
            </a:r>
          </a:p>
          <a:p>
            <a:pPr lvl="2"/>
            <a:r>
              <a:rPr lang="en-US" dirty="0"/>
              <a:t>Little actual action on CEOS issues </a:t>
            </a:r>
            <a:r>
              <a:rPr lang="en-US" dirty="0" smtClean="0"/>
              <a:t>mentioned</a:t>
            </a:r>
          </a:p>
          <a:p>
            <a:pPr lvl="2"/>
            <a:r>
              <a:rPr lang="en-US" dirty="0" smtClean="0"/>
              <a:t>We need your help to document impact of our work</a:t>
            </a:r>
            <a:endParaRPr lang="en-US" dirty="0"/>
          </a:p>
        </p:txBody>
      </p:sp>
      <p:sp>
        <p:nvSpPr>
          <p:cNvPr id="13315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Results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39DEDD3E-163E-E74A-ADC5-A44B7FBEE142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Bonnell_CEOS_Template</Template>
  <TotalTime>892</TotalTime>
  <Words>682</Words>
  <Application>Microsoft Macintosh PowerPoint</Application>
  <PresentationFormat>On-screen Show (4:3)</PresentationFormat>
  <Paragraphs>99</Paragraphs>
  <Slides>15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Comprehensive Equity  at Ohio State: What have we learned?</vt:lpstr>
      <vt:lpstr>Slide 2</vt:lpstr>
      <vt:lpstr>Slide 3</vt:lpstr>
      <vt:lpstr>Slide 4</vt:lpstr>
      <vt:lpstr>A model of Transformational Leadership structures our work</vt:lpstr>
      <vt:lpstr>Four Elements of Project CEOS</vt:lpstr>
      <vt:lpstr>Effective leadership from Deans and Chairs is critical to the success of women faculty in STEM</vt:lpstr>
      <vt:lpstr>Slide 8</vt:lpstr>
      <vt:lpstr>Results</vt:lpstr>
      <vt:lpstr>Peer Mentoring helps women faculty find paths to success</vt:lpstr>
      <vt:lpstr>Sources of Data</vt:lpstr>
      <vt:lpstr>Successful women entrepreneurs are motivated by social impact</vt:lpstr>
      <vt:lpstr>Sources of Data</vt:lpstr>
      <vt:lpstr>Primary challenges identified by OSU faculty </vt:lpstr>
      <vt:lpstr>What is your experience at OSU?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Jill Hartman</dc:creator>
  <cp:lastModifiedBy>Joan Herbers</cp:lastModifiedBy>
  <cp:revision>161</cp:revision>
  <dcterms:created xsi:type="dcterms:W3CDTF">2011-01-14T16:56:04Z</dcterms:created>
  <dcterms:modified xsi:type="dcterms:W3CDTF">2011-01-14T16:56:52Z</dcterms:modified>
</cp:coreProperties>
</file>